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7" r:id="rId3"/>
    <p:sldId id="261" r:id="rId4"/>
    <p:sldId id="269" r:id="rId5"/>
    <p:sldId id="263" r:id="rId6"/>
    <p:sldId id="260" r:id="rId7"/>
    <p:sldId id="262" r:id="rId8"/>
    <p:sldId id="264" r:id="rId9"/>
    <p:sldId id="268" r:id="rId10"/>
    <p:sldId id="266"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04/07/2026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p>
            <a:r>
              <a:rPr lang="en-US"/>
              <a:t>© 2026 David Graham et al. Culinary and Food Service Operations Management for Industry 5.0. Goodfellow Publishers</a:t>
            </a:r>
            <a:endParaRPr lang="en-GB"/>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p>
            <a:r>
              <a:rPr lang="en-US"/>
              <a:t>© 2026 David Graham et al. Culinary and Food Service Operations Management for Industry 5.0. Goodfellow Publishers</a:t>
            </a:r>
            <a:endParaRPr lang="en-GB"/>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p>
            <a:r>
              <a:rPr lang="en-GB"/>
              <a:t>© 2026 David Graham et al.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 2026 David Graham et al. </a:t>
            </a:r>
            <a:r>
              <a:rPr lang="en-GB" i="1" dirty="0"/>
              <a:t>Culinary and Food Service Operations Management for Industry 5.0. </a:t>
            </a:r>
            <a:r>
              <a:rPr lang="en-GB"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55903" y="3399769"/>
            <a:ext cx="10640754" cy="1950829"/>
          </a:xfrm>
        </p:spPr>
        <p:txBody>
          <a:bodyPr anchor="b">
            <a:normAutofit/>
          </a:bodyPr>
          <a:lstStyle/>
          <a:p>
            <a:r>
              <a:rPr lang="en-GB" sz="4000" noProof="0" dirty="0">
                <a:solidFill>
                  <a:schemeClr val="tx2"/>
                </a:solidFill>
              </a:rPr>
              <a:t>Introduction to the book </a:t>
            </a:r>
            <a:br>
              <a:rPr lang="en-GB" sz="4000" noProof="0" dirty="0">
                <a:solidFill>
                  <a:schemeClr val="tx2"/>
                </a:solidFill>
              </a:rPr>
            </a:br>
            <a:endParaRPr lang="en-GB" sz="4000" noProof="0" dirty="0">
              <a:solidFill>
                <a:schemeClr val="tx2"/>
              </a:solidFill>
            </a:endParaRP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3"/>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052CA339-213E-CFEC-7B07-5C7E7ED18EFF}"/>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135447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He had 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E8EDB-E12C-D14D-C188-230AB9B218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3C9ED-D60C-FEF5-D08F-E20C6B152ACA}"/>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E6959C65-487D-4CA9-E098-E1BAAE3AA8AB}"/>
              </a:ext>
            </a:extLst>
          </p:cNvPr>
          <p:cNvSpPr>
            <a:spLocks noGrp="1"/>
          </p:cNvSpPr>
          <p:nvPr>
            <p:ph idx="1"/>
          </p:nvPr>
        </p:nvSpPr>
        <p:spPr>
          <a:xfrm>
            <a:off x="838200" y="2019867"/>
            <a:ext cx="9604248" cy="4653888"/>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He has 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265285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8519F-B970-C9B3-75DD-F69C85BE7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BC42F-A4BC-A740-E90F-62E398469925}"/>
              </a:ext>
            </a:extLst>
          </p:cNvPr>
          <p:cNvSpPr>
            <a:spLocks noGrp="1"/>
          </p:cNvSpPr>
          <p:nvPr>
            <p:ph type="title"/>
          </p:nvPr>
        </p:nvSpPr>
        <p:spPr>
          <a:xfrm>
            <a:off x="838200" y="365125"/>
            <a:ext cx="10515600" cy="917765"/>
          </a:xfrm>
        </p:spPr>
        <p:txBody>
          <a:bodyPr/>
          <a:lstStyle/>
          <a:p>
            <a:r>
              <a:rPr lang="en-GB" dirty="0"/>
              <a:t>Aims of the Book:</a:t>
            </a:r>
          </a:p>
        </p:txBody>
      </p:sp>
      <p:sp>
        <p:nvSpPr>
          <p:cNvPr id="3" name="Content Placeholder 2">
            <a:extLst>
              <a:ext uri="{FF2B5EF4-FFF2-40B4-BE49-F238E27FC236}">
                <a16:creationId xmlns:a16="http://schemas.microsoft.com/office/drawing/2014/main" id="{A95607C1-6038-DF36-A96D-CAF9D5F105A0}"/>
              </a:ext>
            </a:extLst>
          </p:cNvPr>
          <p:cNvSpPr>
            <a:spLocks noGrp="1"/>
          </p:cNvSpPr>
          <p:nvPr>
            <p:ph idx="1"/>
          </p:nvPr>
        </p:nvSpPr>
        <p:spPr>
          <a:xfrm>
            <a:off x="838200" y="1416192"/>
            <a:ext cx="9319788" cy="4629766"/>
          </a:xfrm>
        </p:spPr>
        <p:txBody>
          <a:bodyPr>
            <a:normAutofit fontScale="85000" lnSpcReduction="20000"/>
          </a:bodyPr>
          <a:lstStyle/>
          <a:p>
            <a:pPr marL="0" indent="0">
              <a:buNone/>
            </a:pPr>
            <a:r>
              <a:rPr lang="en-GB" dirty="0"/>
              <a:t>Whether used alongside traditional textbooks, or as a standalone foundation, this book aims to help readers develop the tools to lead in the fast changing, dynamic, innovative and global hospitality environment.</a:t>
            </a:r>
          </a:p>
          <a:p>
            <a:pPr marL="0" indent="0">
              <a:buNone/>
            </a:pPr>
            <a:endParaRPr lang="en-GB" sz="2200" dirty="0"/>
          </a:p>
          <a:p>
            <a:pPr marL="0" indent="0">
              <a:buNone/>
            </a:pPr>
            <a:r>
              <a:rPr lang="en-GB" dirty="0"/>
              <a:t>This book will help you to:</a:t>
            </a:r>
          </a:p>
          <a:p>
            <a:pPr algn="l">
              <a:lnSpc>
                <a:spcPct val="120000"/>
              </a:lnSpc>
              <a:buFont typeface="Wingdings" panose="05000000000000000000" pitchFamily="2" charset="2"/>
              <a:buChar char="§"/>
            </a:pPr>
            <a:r>
              <a:rPr lang="en-GB" sz="2800" b="0" i="0" u="none" strike="noStrike" baseline="0" dirty="0"/>
              <a:t>Gain essential knowledge of the development and impact of Food Service Management 5.0.</a:t>
            </a:r>
          </a:p>
          <a:p>
            <a:pPr algn="l">
              <a:lnSpc>
                <a:spcPct val="120000"/>
              </a:lnSpc>
              <a:buFont typeface="Wingdings" panose="05000000000000000000" pitchFamily="2" charset="2"/>
              <a:buChar char="§"/>
            </a:pPr>
            <a:r>
              <a:rPr lang="en-GB" sz="2800" i="0" u="none" strike="noStrike" baseline="0" dirty="0"/>
              <a:t>I</a:t>
            </a:r>
            <a:r>
              <a:rPr lang="en-GB" sz="2800" b="0" i="0" u="none" strike="noStrike" baseline="0" dirty="0"/>
              <a:t>dentify how Industry 5.0 serves as a guiding principle for concept development and growth within the food service sector</a:t>
            </a:r>
          </a:p>
          <a:p>
            <a:pPr algn="l">
              <a:lnSpc>
                <a:spcPct val="120000"/>
              </a:lnSpc>
              <a:buFont typeface="Wingdings" panose="05000000000000000000" pitchFamily="2" charset="2"/>
              <a:buChar char="§"/>
            </a:pPr>
            <a:r>
              <a:rPr lang="en-GB" sz="2800" b="0" i="0" u="none" strike="noStrike" baseline="0" dirty="0"/>
              <a:t>Evaluate and apply various service concepts, across a range of contemporary challenges, essential to leadership roles in the evolving hospitality industry</a:t>
            </a:r>
          </a:p>
          <a:p>
            <a:pPr algn="l"/>
            <a:endParaRPr lang="en-GB" sz="2800" b="0" i="0" u="none" strike="noStrike" baseline="0" dirty="0"/>
          </a:p>
        </p:txBody>
      </p:sp>
      <p:sp>
        <p:nvSpPr>
          <p:cNvPr id="4" name="Footer Placeholder 3">
            <a:extLst>
              <a:ext uri="{FF2B5EF4-FFF2-40B4-BE49-F238E27FC236}">
                <a16:creationId xmlns:a16="http://schemas.microsoft.com/office/drawing/2014/main" id="{AADAF584-4931-DCA1-3EF3-461C3F7F025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07219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40F4D-A4FF-3007-1CA5-4070A7013C71}"/>
              </a:ext>
            </a:extLst>
          </p:cNvPr>
          <p:cNvSpPr>
            <a:spLocks noGrp="1"/>
          </p:cNvSpPr>
          <p:nvPr>
            <p:ph type="title"/>
          </p:nvPr>
        </p:nvSpPr>
        <p:spPr/>
        <p:txBody>
          <a:bodyPr>
            <a:normAutofit/>
          </a:bodyPr>
          <a:lstStyle/>
          <a:p>
            <a:r>
              <a:rPr lang="en-US" dirty="0"/>
              <a:t>Food service / Foodservice</a:t>
            </a:r>
            <a:endParaRPr lang="en-GB" dirty="0"/>
          </a:p>
        </p:txBody>
      </p:sp>
      <p:sp>
        <p:nvSpPr>
          <p:cNvPr id="3" name="Content Placeholder 2">
            <a:extLst>
              <a:ext uri="{FF2B5EF4-FFF2-40B4-BE49-F238E27FC236}">
                <a16:creationId xmlns:a16="http://schemas.microsoft.com/office/drawing/2014/main" id="{E0AE3891-9B7D-6CB2-B958-3BAC14C31CF4}"/>
              </a:ext>
            </a:extLst>
          </p:cNvPr>
          <p:cNvSpPr>
            <a:spLocks noGrp="1"/>
          </p:cNvSpPr>
          <p:nvPr>
            <p:ph idx="1"/>
          </p:nvPr>
        </p:nvSpPr>
        <p:spPr>
          <a:xfrm>
            <a:off x="838200" y="1825625"/>
            <a:ext cx="10515600" cy="3497002"/>
          </a:xfrm>
        </p:spPr>
        <p:txBody>
          <a:bodyPr>
            <a:normAutofit/>
          </a:bodyPr>
          <a:lstStyle/>
          <a:p>
            <a:pPr>
              <a:buFont typeface="Wingdings" panose="05000000000000000000" pitchFamily="2" charset="2"/>
              <a:buChar char="§"/>
            </a:pPr>
            <a:r>
              <a:rPr lang="en-US" sz="2400" dirty="0"/>
              <a:t>In the UK the word ‘catering’ was often used to refer to all food and beverage operations</a:t>
            </a:r>
          </a:p>
          <a:p>
            <a:pPr>
              <a:buFont typeface="Wingdings" panose="05000000000000000000" pitchFamily="2" charset="2"/>
              <a:buChar char="§"/>
            </a:pPr>
            <a:r>
              <a:rPr lang="en-US" sz="2400" dirty="0"/>
              <a:t>The more internationally understood two-word term ‘food service’ has now become the main term used to refer to all food and beverage operations </a:t>
            </a:r>
          </a:p>
          <a:p>
            <a:pPr>
              <a:buFont typeface="Wingdings" panose="05000000000000000000" pitchFamily="2" charset="2"/>
              <a:buChar char="§"/>
            </a:pPr>
            <a:r>
              <a:rPr lang="en-US" sz="2400" dirty="0"/>
              <a:t>The one-word term ‘foodservice’ has now become more associated with cost sector and contract catering </a:t>
            </a:r>
          </a:p>
          <a:p>
            <a:pPr>
              <a:buFont typeface="Wingdings" panose="05000000000000000000" pitchFamily="2" charset="2"/>
              <a:buChar char="§"/>
            </a:pPr>
            <a:r>
              <a:rPr lang="en-US" sz="2400" dirty="0"/>
              <a:t>This book follows the trend of referring to all food and beverage operations as ‘food service’ operations, and the industry as the ‘food service’ industry</a:t>
            </a:r>
            <a:endParaRPr lang="en-GB" sz="2400" dirty="0"/>
          </a:p>
        </p:txBody>
      </p:sp>
      <p:sp>
        <p:nvSpPr>
          <p:cNvPr id="4" name="Footer Placeholder 3">
            <a:extLst>
              <a:ext uri="{FF2B5EF4-FFF2-40B4-BE49-F238E27FC236}">
                <a16:creationId xmlns:a16="http://schemas.microsoft.com/office/drawing/2014/main" id="{E7621CAC-64D6-D010-752B-6314D2066BB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43262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C1390-EAAD-63DA-1CD1-8512C79DF129}"/>
              </a:ext>
            </a:extLst>
          </p:cNvPr>
          <p:cNvSpPr>
            <a:spLocks noGrp="1"/>
          </p:cNvSpPr>
          <p:nvPr>
            <p:ph type="title"/>
          </p:nvPr>
        </p:nvSpPr>
        <p:spPr/>
        <p:txBody>
          <a:bodyPr/>
          <a:lstStyle/>
          <a:p>
            <a:r>
              <a:rPr lang="en-GB" dirty="0"/>
              <a:t>Content</a:t>
            </a:r>
          </a:p>
        </p:txBody>
      </p:sp>
      <p:sp>
        <p:nvSpPr>
          <p:cNvPr id="3" name="Content Placeholder 2">
            <a:extLst>
              <a:ext uri="{FF2B5EF4-FFF2-40B4-BE49-F238E27FC236}">
                <a16:creationId xmlns:a16="http://schemas.microsoft.com/office/drawing/2014/main" id="{FFEADAB9-C2EB-BDCF-CA5D-F142DA54C1DB}"/>
              </a:ext>
            </a:extLst>
          </p:cNvPr>
          <p:cNvSpPr>
            <a:spLocks noGrp="1"/>
          </p:cNvSpPr>
          <p:nvPr>
            <p:ph idx="1"/>
          </p:nvPr>
        </p:nvSpPr>
        <p:spPr>
          <a:xfrm>
            <a:off x="838200" y="1525375"/>
            <a:ext cx="9653337" cy="4808750"/>
          </a:xfrm>
        </p:spPr>
        <p:txBody>
          <a:bodyPr>
            <a:normAutofit fontScale="77500" lnSpcReduction="20000"/>
          </a:bodyPr>
          <a:lstStyle/>
          <a:p>
            <a:pPr>
              <a:buFont typeface="Wingdings" panose="05000000000000000000" pitchFamily="2" charset="2"/>
              <a:buChar char="§"/>
            </a:pPr>
            <a:r>
              <a:rPr lang="en-GB" sz="3100" dirty="0"/>
              <a:t>Designed to be a companion text to Food and Beverage management and service books</a:t>
            </a:r>
          </a:p>
          <a:p>
            <a:pPr>
              <a:buFont typeface="Wingdings" panose="05000000000000000000" pitchFamily="2" charset="2"/>
              <a:buChar char="§"/>
            </a:pPr>
            <a:r>
              <a:rPr lang="en-GB" sz="3100" dirty="0"/>
              <a:t>Intended to develop and push the thinking of food service operators and managers</a:t>
            </a:r>
          </a:p>
          <a:p>
            <a:pPr lvl="1">
              <a:lnSpc>
                <a:spcPct val="120000"/>
              </a:lnSpc>
              <a:buFont typeface="Wingdings" panose="05000000000000000000" pitchFamily="2" charset="2"/>
              <a:buChar char="§"/>
            </a:pPr>
            <a:r>
              <a:rPr lang="en-GB" sz="3100" b="1" i="0" u="none" strike="noStrike" baseline="0" dirty="0"/>
              <a:t>Chapters 1 </a:t>
            </a:r>
            <a:r>
              <a:rPr lang="en-GB" sz="3100" i="0" u="none" strike="noStrike" baseline="0" dirty="0"/>
              <a:t>introduces the subject </a:t>
            </a:r>
          </a:p>
          <a:p>
            <a:pPr lvl="1">
              <a:lnSpc>
                <a:spcPct val="120000"/>
              </a:lnSpc>
              <a:buFont typeface="Wingdings" panose="05000000000000000000" pitchFamily="2" charset="2"/>
              <a:buChar char="§"/>
            </a:pPr>
            <a:r>
              <a:rPr lang="en-GB" sz="3100" b="1" i="0" u="none" strike="noStrike" baseline="0" dirty="0"/>
              <a:t>Chapters 2 to 4 </a:t>
            </a:r>
            <a:r>
              <a:rPr lang="en-GB" sz="3100" b="0" i="0" u="none" strike="noStrike" baseline="0" dirty="0"/>
              <a:t>focus on the traditions of the food service sector, the changes and the impact that these have brought</a:t>
            </a:r>
          </a:p>
          <a:p>
            <a:pPr lvl="1">
              <a:lnSpc>
                <a:spcPct val="120000"/>
              </a:lnSpc>
              <a:buFont typeface="Wingdings" panose="05000000000000000000" pitchFamily="2" charset="2"/>
              <a:buChar char="§"/>
            </a:pPr>
            <a:r>
              <a:rPr lang="en-GB" sz="3100" b="1" i="0" u="none" strike="noStrike" baseline="0" dirty="0"/>
              <a:t>Chapters 5 to 8 </a:t>
            </a:r>
            <a:r>
              <a:rPr lang="en-GB" sz="3100" b="0" i="0" u="none" strike="noStrike" baseline="0" dirty="0"/>
              <a:t>review the impact of technology, across the breadth of service delivery, future application and the challenge of robotics</a:t>
            </a:r>
          </a:p>
          <a:p>
            <a:pPr lvl="1">
              <a:lnSpc>
                <a:spcPct val="120000"/>
              </a:lnSpc>
              <a:buFont typeface="Wingdings" panose="05000000000000000000" pitchFamily="2" charset="2"/>
              <a:buChar char="§"/>
            </a:pPr>
            <a:r>
              <a:rPr lang="en-GB" sz="3100" b="1" i="0" u="none" strike="noStrike" baseline="0" dirty="0"/>
              <a:t>Chapters 9 to 12 </a:t>
            </a:r>
            <a:r>
              <a:rPr lang="en-GB" sz="3100" b="0" i="0" u="none" strike="noStrike" baseline="0" dirty="0"/>
              <a:t>review the wider operations management issues, the adoption of quality standards, service improvement and the application of corporate social responsibility within the business</a:t>
            </a:r>
            <a:endParaRPr lang="en-GB" sz="3100"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DC0B8D68-82BF-D3FD-37FF-0408F0C55C5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003970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6652D-5DD1-345D-565A-275EE9809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A0943-C9BE-27AA-C102-94F44EAB5740}"/>
              </a:ext>
            </a:extLst>
          </p:cNvPr>
          <p:cNvSpPr>
            <a:spLocks noGrp="1"/>
          </p:cNvSpPr>
          <p:nvPr>
            <p:ph type="title"/>
          </p:nvPr>
        </p:nvSpPr>
        <p:spPr>
          <a:xfrm>
            <a:off x="838200" y="365126"/>
            <a:ext cx="10515600" cy="945060"/>
          </a:xfrm>
        </p:spPr>
        <p:txBody>
          <a:bodyPr/>
          <a:lstStyle/>
          <a:p>
            <a:r>
              <a:rPr lang="en-GB" dirty="0"/>
              <a:t>Chapter structure framed by Industry 5.0</a:t>
            </a:r>
          </a:p>
        </p:txBody>
      </p:sp>
      <p:sp>
        <p:nvSpPr>
          <p:cNvPr id="3" name="Content Placeholder 2">
            <a:extLst>
              <a:ext uri="{FF2B5EF4-FFF2-40B4-BE49-F238E27FC236}">
                <a16:creationId xmlns:a16="http://schemas.microsoft.com/office/drawing/2014/main" id="{8B10AF8B-03EB-57A3-1D7E-52EE95ABE31A}"/>
              </a:ext>
            </a:extLst>
          </p:cNvPr>
          <p:cNvSpPr>
            <a:spLocks noGrp="1"/>
          </p:cNvSpPr>
          <p:nvPr>
            <p:ph idx="1"/>
          </p:nvPr>
        </p:nvSpPr>
        <p:spPr>
          <a:xfrm>
            <a:off x="838199" y="1253330"/>
            <a:ext cx="10515600" cy="5213811"/>
          </a:xfrm>
        </p:spPr>
        <p:txBody>
          <a:bodyPr>
            <a:noAutofit/>
          </a:bodyPr>
          <a:lstStyle/>
          <a:p>
            <a:pPr marL="514350" indent="-514350" algn="l">
              <a:lnSpc>
                <a:spcPct val="100000"/>
              </a:lnSpc>
              <a:spcBef>
                <a:spcPts val="0"/>
              </a:spcBef>
              <a:buFont typeface="+mj-lt"/>
              <a:buAutoNum type="arabicPeriod"/>
            </a:pPr>
            <a:r>
              <a:rPr lang="en-GB" sz="2400" b="0" i="0" u="none" strike="noStrike" baseline="0" dirty="0"/>
              <a:t>Introduction to Culinary and Food Service Operations Management for Industry 5.0.</a:t>
            </a:r>
          </a:p>
          <a:p>
            <a:pPr marL="514350" indent="-514350" algn="l">
              <a:lnSpc>
                <a:spcPct val="100000"/>
              </a:lnSpc>
              <a:spcBef>
                <a:spcPts val="0"/>
              </a:spcBef>
              <a:buFont typeface="+mj-lt"/>
              <a:buAutoNum type="arabicPeriod"/>
            </a:pPr>
            <a:r>
              <a:rPr lang="en-GB" sz="2400" b="0" i="0" u="none" strike="noStrike" baseline="0" dirty="0"/>
              <a:t>Changing Nature of Culinary and Food Service Operations</a:t>
            </a:r>
          </a:p>
          <a:p>
            <a:pPr marL="514350" indent="-514350" algn="l">
              <a:lnSpc>
                <a:spcPct val="100000"/>
              </a:lnSpc>
              <a:spcBef>
                <a:spcPts val="0"/>
              </a:spcBef>
              <a:buFont typeface="+mj-lt"/>
              <a:buAutoNum type="arabicPeriod"/>
            </a:pPr>
            <a:r>
              <a:rPr lang="en-GB" sz="2400" b="0" i="0" u="none" strike="noStrike" baseline="0" dirty="0"/>
              <a:t>Culinary Production Systems</a:t>
            </a:r>
          </a:p>
          <a:p>
            <a:pPr marL="514350" indent="-514350" algn="l">
              <a:lnSpc>
                <a:spcPct val="100000"/>
              </a:lnSpc>
              <a:spcBef>
                <a:spcPts val="0"/>
              </a:spcBef>
              <a:buFont typeface="+mj-lt"/>
              <a:buAutoNum type="arabicPeriod"/>
            </a:pPr>
            <a:r>
              <a:rPr lang="en-GB" sz="2400" b="0" i="0" u="none" strike="noStrike" baseline="0" dirty="0"/>
              <a:t>Food Service Operations and Techniques</a:t>
            </a:r>
          </a:p>
          <a:p>
            <a:pPr marL="514350" indent="-514350" algn="l">
              <a:lnSpc>
                <a:spcPct val="100000"/>
              </a:lnSpc>
              <a:spcBef>
                <a:spcPts val="0"/>
              </a:spcBef>
              <a:buFont typeface="+mj-lt"/>
              <a:buAutoNum type="arabicPeriod"/>
            </a:pPr>
            <a:r>
              <a:rPr lang="en-GB" sz="2400" b="0" i="0" u="none" strike="noStrike" baseline="0" dirty="0"/>
              <a:t>Enhanced Food Service Operations in Industry 5.0.</a:t>
            </a:r>
          </a:p>
          <a:p>
            <a:pPr marL="514350" indent="-514350" algn="l">
              <a:lnSpc>
                <a:spcPct val="100000"/>
              </a:lnSpc>
              <a:spcBef>
                <a:spcPts val="0"/>
              </a:spcBef>
              <a:buFont typeface="+mj-lt"/>
              <a:buAutoNum type="arabicPeriod"/>
            </a:pPr>
            <a:r>
              <a:rPr lang="en-GB" sz="2400" b="0" i="0" u="none" strike="noStrike" baseline="0" dirty="0"/>
              <a:t>Technological Advancements, Robotics, AI, IOT and Mixed Realities</a:t>
            </a:r>
          </a:p>
          <a:p>
            <a:pPr marL="514350" indent="-514350" algn="l">
              <a:lnSpc>
                <a:spcPct val="100000"/>
              </a:lnSpc>
              <a:spcBef>
                <a:spcPts val="0"/>
              </a:spcBef>
              <a:buFont typeface="+mj-lt"/>
              <a:buAutoNum type="arabicPeriod"/>
            </a:pPr>
            <a:r>
              <a:rPr lang="en-GB" sz="2400" dirty="0"/>
              <a:t>Social and Cultural Impacts of Technological Integration</a:t>
            </a:r>
          </a:p>
          <a:p>
            <a:pPr marL="514350" indent="-514350" algn="l">
              <a:lnSpc>
                <a:spcPct val="100000"/>
              </a:lnSpc>
              <a:spcBef>
                <a:spcPts val="0"/>
              </a:spcBef>
              <a:buFont typeface="+mj-lt"/>
              <a:buAutoNum type="arabicPeriod"/>
            </a:pPr>
            <a:r>
              <a:rPr lang="en-GB" sz="2400" b="0" i="0" u="none" strike="noStrike" baseline="0" dirty="0"/>
              <a:t>Service Redefined, Customer Experience and Personalisation in the Future</a:t>
            </a:r>
          </a:p>
          <a:p>
            <a:pPr marL="514350" indent="-514350" algn="l">
              <a:lnSpc>
                <a:spcPct val="100000"/>
              </a:lnSpc>
              <a:spcBef>
                <a:spcPts val="0"/>
              </a:spcBef>
              <a:buFont typeface="+mj-lt"/>
              <a:buAutoNum type="arabicPeriod"/>
            </a:pPr>
            <a:r>
              <a:rPr lang="en-GB" sz="2400" b="0" i="0" u="none" strike="noStrike" baseline="0" dirty="0"/>
              <a:t>Food Service Operations Management</a:t>
            </a:r>
          </a:p>
          <a:p>
            <a:pPr marL="514350" indent="-514350" algn="l">
              <a:lnSpc>
                <a:spcPct val="100000"/>
              </a:lnSpc>
              <a:spcBef>
                <a:spcPts val="0"/>
              </a:spcBef>
              <a:buFont typeface="+mj-lt"/>
              <a:buAutoNum type="arabicPeriod"/>
            </a:pPr>
            <a:r>
              <a:rPr lang="en-GB" sz="2400" b="0" i="0" u="none" strike="noStrike" baseline="0" dirty="0"/>
              <a:t>Service Process Improvement</a:t>
            </a:r>
          </a:p>
          <a:p>
            <a:pPr marL="514350" indent="-514350" algn="l">
              <a:lnSpc>
                <a:spcPct val="100000"/>
              </a:lnSpc>
              <a:spcBef>
                <a:spcPts val="0"/>
              </a:spcBef>
              <a:buFont typeface="+mj-lt"/>
              <a:buAutoNum type="arabicPeriod"/>
            </a:pPr>
            <a:r>
              <a:rPr lang="en-GB" sz="2400" b="0" i="0" u="none" strike="noStrike" baseline="0" dirty="0"/>
              <a:t>Quality Management Approaches for Food Service</a:t>
            </a:r>
          </a:p>
          <a:p>
            <a:pPr marL="514350" indent="-514350" algn="l">
              <a:lnSpc>
                <a:spcPct val="100000"/>
              </a:lnSpc>
              <a:spcBef>
                <a:spcPts val="0"/>
              </a:spcBef>
              <a:buFont typeface="+mj-lt"/>
              <a:buAutoNum type="arabicPeriod"/>
            </a:pPr>
            <a:r>
              <a:rPr lang="en-GB" sz="2400" b="0" i="0" u="none" strike="noStrike" baseline="0" dirty="0"/>
              <a:t>CSR and Sustainable Food Supply Chain Management</a:t>
            </a:r>
            <a:endParaRPr lang="en-GB" sz="2400" dirty="0"/>
          </a:p>
        </p:txBody>
      </p:sp>
      <p:sp>
        <p:nvSpPr>
          <p:cNvPr id="4" name="Footer Placeholder 3">
            <a:extLst>
              <a:ext uri="{FF2B5EF4-FFF2-40B4-BE49-F238E27FC236}">
                <a16:creationId xmlns:a16="http://schemas.microsoft.com/office/drawing/2014/main" id="{3DA33F61-E677-B000-5FC7-02C00DEEF53B}"/>
              </a:ext>
            </a:extLst>
          </p:cNvPr>
          <p:cNvSpPr>
            <a:spLocks noGrp="1"/>
          </p:cNvSpPr>
          <p:nvPr>
            <p:ph type="ftr" sz="quarter" idx="11"/>
          </p:nvPr>
        </p:nvSpPr>
        <p:spPr>
          <a:xfrm>
            <a:off x="2095500" y="6467142"/>
            <a:ext cx="8001000" cy="317500"/>
          </a:xfrm>
        </p:spPr>
        <p:txBody>
          <a:bodyPr/>
          <a:lstStyle/>
          <a:p>
            <a:r>
              <a:rPr lang="en-GB" dirty="0"/>
              <a:t>© 2026 David Graham et al. </a:t>
            </a:r>
            <a:r>
              <a:rPr lang="en-GB" i="1" dirty="0"/>
              <a:t>Culinary and Food Service Operations Management for Industry 5.0. </a:t>
            </a:r>
            <a:r>
              <a:rPr lang="en-GB" dirty="0"/>
              <a:t>Goodfellow Publishers</a:t>
            </a:r>
            <a:endParaRPr lang="en-GB" sz="1000" dirty="0"/>
          </a:p>
        </p:txBody>
      </p:sp>
    </p:spTree>
    <p:extLst>
      <p:ext uri="{BB962C8B-B14F-4D97-AF65-F5344CB8AC3E}">
        <p14:creationId xmlns:p14="http://schemas.microsoft.com/office/powerpoint/2010/main" val="1369177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63987-6C4F-2409-6F76-BD59F01B5DB6}"/>
              </a:ext>
            </a:extLst>
          </p:cNvPr>
          <p:cNvSpPr>
            <a:spLocks noGrp="1"/>
          </p:cNvSpPr>
          <p:nvPr>
            <p:ph type="title"/>
          </p:nvPr>
        </p:nvSpPr>
        <p:spPr>
          <a:xfrm>
            <a:off x="838200" y="365125"/>
            <a:ext cx="10515600" cy="904117"/>
          </a:xfrm>
        </p:spPr>
        <p:txBody>
          <a:bodyPr/>
          <a:lstStyle/>
          <a:p>
            <a:r>
              <a:rPr lang="en-GB" dirty="0"/>
              <a:t>Learning support</a:t>
            </a:r>
          </a:p>
        </p:txBody>
      </p:sp>
      <p:sp>
        <p:nvSpPr>
          <p:cNvPr id="3" name="Content Placeholder 2">
            <a:extLst>
              <a:ext uri="{FF2B5EF4-FFF2-40B4-BE49-F238E27FC236}">
                <a16:creationId xmlns:a16="http://schemas.microsoft.com/office/drawing/2014/main" id="{6A3A5719-5C46-AD87-DDA6-2B50D9988CCC}"/>
              </a:ext>
            </a:extLst>
          </p:cNvPr>
          <p:cNvSpPr>
            <a:spLocks noGrp="1"/>
          </p:cNvSpPr>
          <p:nvPr>
            <p:ph idx="1"/>
          </p:nvPr>
        </p:nvSpPr>
        <p:spPr>
          <a:xfrm>
            <a:off x="838200" y="1269242"/>
            <a:ext cx="9662962" cy="4871507"/>
          </a:xfrm>
        </p:spPr>
        <p:txBody>
          <a:bodyPr>
            <a:normAutofit/>
          </a:bodyPr>
          <a:lstStyle/>
          <a:p>
            <a:pPr>
              <a:buFont typeface="Wingdings" panose="05000000000000000000" pitchFamily="2" charset="2"/>
              <a:buChar char="§"/>
            </a:pPr>
            <a:r>
              <a:rPr lang="en-GB" sz="2400" dirty="0"/>
              <a:t>Each Chapter has:</a:t>
            </a:r>
          </a:p>
          <a:p>
            <a:pPr lvl="1">
              <a:buFont typeface="Wingdings" panose="05000000000000000000" pitchFamily="2" charset="2"/>
              <a:buChar char="§"/>
            </a:pPr>
            <a:r>
              <a:rPr lang="en-GB" dirty="0"/>
              <a:t>Aims and Objectives</a:t>
            </a:r>
          </a:p>
          <a:p>
            <a:pPr lvl="1">
              <a:buFont typeface="Wingdings" panose="05000000000000000000" pitchFamily="2" charset="2"/>
              <a:buChar char="§"/>
            </a:pPr>
            <a:r>
              <a:rPr lang="en-GB" dirty="0"/>
              <a:t>Case Studies</a:t>
            </a:r>
          </a:p>
          <a:p>
            <a:pPr lvl="1">
              <a:buFont typeface="Wingdings" panose="05000000000000000000" pitchFamily="2" charset="2"/>
              <a:buChar char="§"/>
            </a:pPr>
            <a:r>
              <a:rPr lang="en-GB" dirty="0"/>
              <a:t>Learning Activities</a:t>
            </a:r>
          </a:p>
          <a:p>
            <a:pPr lvl="1">
              <a:buFont typeface="Wingdings" panose="05000000000000000000" pitchFamily="2" charset="2"/>
              <a:buChar char="§"/>
            </a:pPr>
            <a:r>
              <a:rPr lang="en-GB" dirty="0"/>
              <a:t>Weblinks</a:t>
            </a:r>
          </a:p>
          <a:p>
            <a:pPr lvl="1">
              <a:buFont typeface="Wingdings" panose="05000000000000000000" pitchFamily="2" charset="2"/>
              <a:buChar char="§"/>
            </a:pPr>
            <a:r>
              <a:rPr lang="en-GB" dirty="0"/>
              <a:t>References and Further Reading</a:t>
            </a:r>
          </a:p>
          <a:p>
            <a:pPr>
              <a:buFont typeface="Wingdings" panose="05000000000000000000" pitchFamily="2" charset="2"/>
              <a:buChar char="§"/>
            </a:pPr>
            <a:r>
              <a:rPr lang="en-GB" sz="2400" dirty="0"/>
              <a:t>These are supported by:</a:t>
            </a:r>
          </a:p>
          <a:p>
            <a:pPr lvl="1">
              <a:buFont typeface="Wingdings" panose="05000000000000000000" pitchFamily="2" charset="2"/>
              <a:buChar char="§"/>
            </a:pPr>
            <a:r>
              <a:rPr lang="en-GB" dirty="0"/>
              <a:t>Glossary of Terms</a:t>
            </a:r>
          </a:p>
          <a:p>
            <a:pPr lvl="1">
              <a:buFont typeface="Wingdings" panose="05000000000000000000" pitchFamily="2" charset="2"/>
              <a:buChar char="§"/>
            </a:pPr>
            <a:r>
              <a:rPr lang="en-GB" dirty="0"/>
              <a:t>Index</a:t>
            </a:r>
          </a:p>
          <a:p>
            <a:pPr>
              <a:buFont typeface="Wingdings" panose="05000000000000000000" pitchFamily="2" charset="2"/>
              <a:buChar char="§"/>
            </a:pPr>
            <a:r>
              <a:rPr lang="en-GB" sz="2400" dirty="0"/>
              <a:t>PowerPoint presentations for each chapter are available from the publisher's website</a:t>
            </a:r>
          </a:p>
        </p:txBody>
      </p:sp>
      <p:sp>
        <p:nvSpPr>
          <p:cNvPr id="4" name="Footer Placeholder 3">
            <a:extLst>
              <a:ext uri="{FF2B5EF4-FFF2-40B4-BE49-F238E27FC236}">
                <a16:creationId xmlns:a16="http://schemas.microsoft.com/office/drawing/2014/main" id="{824268C3-4EF5-F02C-DBC7-427923CFE5F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551301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C0636-400D-2B1E-E537-E67C7D18B104}"/>
              </a:ext>
            </a:extLst>
          </p:cNvPr>
          <p:cNvSpPr>
            <a:spLocks noGrp="1"/>
          </p:cNvSpPr>
          <p:nvPr>
            <p:ph type="title"/>
          </p:nvPr>
        </p:nvSpPr>
        <p:spPr/>
        <p:txBody>
          <a:bodyPr/>
          <a:lstStyle/>
          <a:p>
            <a:r>
              <a:rPr lang="en-GB" dirty="0"/>
              <a:t>Note on PowerPoint Presentations</a:t>
            </a:r>
          </a:p>
        </p:txBody>
      </p:sp>
      <p:sp>
        <p:nvSpPr>
          <p:cNvPr id="3" name="Content Placeholder 2">
            <a:extLst>
              <a:ext uri="{FF2B5EF4-FFF2-40B4-BE49-F238E27FC236}">
                <a16:creationId xmlns:a16="http://schemas.microsoft.com/office/drawing/2014/main" id="{E2AC6F3F-2169-BD29-8676-D119025EB1AE}"/>
              </a:ext>
            </a:extLst>
          </p:cNvPr>
          <p:cNvSpPr>
            <a:spLocks noGrp="1"/>
          </p:cNvSpPr>
          <p:nvPr>
            <p:ph idx="1"/>
          </p:nvPr>
        </p:nvSpPr>
        <p:spPr>
          <a:xfrm>
            <a:off x="838200" y="1836737"/>
            <a:ext cx="9480082" cy="4351338"/>
          </a:xfrm>
        </p:spPr>
        <p:txBody>
          <a:bodyPr/>
          <a:lstStyle/>
          <a:p>
            <a:pPr>
              <a:buFont typeface="Wingdings" panose="05000000000000000000" pitchFamily="2" charset="2"/>
              <a:buChar char="§"/>
            </a:pPr>
            <a:r>
              <a:rPr lang="en-GB" sz="2400" dirty="0"/>
              <a:t>PowerPoint presentations are provided as companion learning support for tutors and trainers who are using the book.</a:t>
            </a:r>
          </a:p>
          <a:p>
            <a:pPr>
              <a:buFont typeface="Wingdings" panose="05000000000000000000" pitchFamily="2" charset="2"/>
              <a:buChar char="§"/>
            </a:pPr>
            <a:r>
              <a:rPr lang="en-GB" sz="2400" dirty="0"/>
              <a:t>Designed to provide a base for tutors to edit to fit their teaching and leaning programme.</a:t>
            </a:r>
          </a:p>
          <a:p>
            <a:pPr>
              <a:buFont typeface="Wingdings" panose="05000000000000000000" pitchFamily="2" charset="2"/>
              <a:buChar char="§"/>
            </a:pPr>
            <a:r>
              <a:rPr lang="en-GB" sz="2400" dirty="0"/>
              <a:t>The presentations are copyright and may only be used or adapted as long as the source is properly acknowledged.</a:t>
            </a:r>
          </a:p>
          <a:p>
            <a:pPr>
              <a:buFont typeface="Wingdings" panose="05000000000000000000" pitchFamily="2" charset="2"/>
              <a:buChar char="§"/>
            </a:pPr>
            <a:r>
              <a:rPr lang="en-GB" sz="2400" dirty="0"/>
              <a:t>No permission has ever been given for the presentations to be published anywhere else, or to be posted online.</a:t>
            </a:r>
          </a:p>
          <a:p>
            <a:endParaRPr lang="en-GB" dirty="0"/>
          </a:p>
        </p:txBody>
      </p:sp>
      <p:sp>
        <p:nvSpPr>
          <p:cNvPr id="4" name="Footer Placeholder 3">
            <a:extLst>
              <a:ext uri="{FF2B5EF4-FFF2-40B4-BE49-F238E27FC236}">
                <a16:creationId xmlns:a16="http://schemas.microsoft.com/office/drawing/2014/main" id="{53D284DE-FA1E-0B68-9493-3E19CC6414C0}"/>
              </a:ext>
            </a:extLst>
          </p:cNvPr>
          <p:cNvSpPr>
            <a:spLocks noGrp="1"/>
          </p:cNvSpPr>
          <p:nvPr>
            <p:ph type="ftr" sz="quarter" idx="11"/>
          </p:nvPr>
        </p:nvSpPr>
        <p:spPr/>
        <p:txBody>
          <a:bodyPr/>
          <a:lstStyle/>
          <a:p>
            <a:r>
              <a:rPr lang="en-GB" dirty="0"/>
              <a:t>© 2026 David Graham et al. </a:t>
            </a:r>
            <a:r>
              <a:rPr lang="en-GB" i="1" dirty="0"/>
              <a:t>Culinary and Food Service Operations Management for Industry 5.0. </a:t>
            </a:r>
            <a:r>
              <a:rPr lang="en-GB" dirty="0"/>
              <a:t>Goodfellow Publishers</a:t>
            </a:r>
            <a:endParaRPr lang="en-GB" sz="1000" dirty="0"/>
          </a:p>
        </p:txBody>
      </p:sp>
    </p:spTree>
    <p:extLst>
      <p:ext uri="{BB962C8B-B14F-4D97-AF65-F5344CB8AC3E}">
        <p14:creationId xmlns:p14="http://schemas.microsoft.com/office/powerpoint/2010/main" val="367256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D45CE-1DEF-B395-6E16-43C18F41E7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99D98-C383-A5AD-7F97-9115808B582B}"/>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Introduction to the book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409E54A7-9247-A709-0CCD-4212BBC3E34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875CDCCC-D038-45ED-6616-356480661C52}"/>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193763929"/>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385</TotalTime>
  <Words>1002</Words>
  <Application>Microsoft Office PowerPoint</Application>
  <PresentationFormat>Widescreen</PresentationFormat>
  <Paragraphs>73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Gill Sans MT</vt:lpstr>
      <vt:lpstr>Wingdings</vt:lpstr>
      <vt:lpstr>Office Theme</vt:lpstr>
      <vt:lpstr>Introduction to the book  </vt:lpstr>
      <vt:lpstr>Culinary and Food Service Operations Management for Industry 5.0</vt:lpstr>
      <vt:lpstr>Aims of the Book:</vt:lpstr>
      <vt:lpstr>Food service / Foodservice</vt:lpstr>
      <vt:lpstr>Content</vt:lpstr>
      <vt:lpstr>Chapter structure framed by Industry 5.0</vt:lpstr>
      <vt:lpstr>Learning support</vt:lpstr>
      <vt:lpstr>Note on PowerPoint Presentations</vt:lpstr>
      <vt:lpstr>End of Introduction to the book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Culinary and Food Service Operations Management for Industry 5.0.</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31</cp:revision>
  <cp:lastPrinted>2026-06-24T12:20:13Z</cp:lastPrinted>
  <dcterms:created xsi:type="dcterms:W3CDTF">2026-06-05T08:47:25Z</dcterms:created>
  <dcterms:modified xsi:type="dcterms:W3CDTF">2026-07-04T11:35:15Z</dcterms:modified>
</cp:coreProperties>
</file>